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07" r:id="rId5"/>
    <p:sldId id="339" r:id="rId6"/>
    <p:sldId id="371" r:id="rId7"/>
    <p:sldId id="354" r:id="rId8"/>
    <p:sldId id="372" r:id="rId9"/>
    <p:sldId id="340" r:id="rId10"/>
    <p:sldId id="373" r:id="rId11"/>
    <p:sldId id="374" r:id="rId12"/>
    <p:sldId id="355" r:id="rId13"/>
    <p:sldId id="375" r:id="rId14"/>
    <p:sldId id="356" r:id="rId15"/>
    <p:sldId id="376" r:id="rId16"/>
    <p:sldId id="377" r:id="rId17"/>
    <p:sldId id="378" r:id="rId18"/>
    <p:sldId id="379" r:id="rId19"/>
    <p:sldId id="357" r:id="rId20"/>
    <p:sldId id="380" r:id="rId21"/>
    <p:sldId id="381" r:id="rId22"/>
    <p:sldId id="301"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p:scale>
          <a:sx n="51" d="100"/>
          <a:sy n="51" d="100"/>
        </p:scale>
        <p:origin x="-1020"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01/08/1441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1115616" y="731520"/>
            <a:ext cx="8028384" cy="3474720"/>
          </a:xfrm>
        </p:spPr>
        <p:style>
          <a:lnRef idx="1">
            <a:schemeClr val="accent5"/>
          </a:lnRef>
          <a:fillRef idx="2">
            <a:schemeClr val="accent5"/>
          </a:fillRef>
          <a:effectRef idx="1">
            <a:schemeClr val="accent5"/>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معالجة اللغة والكلام</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دبلوم مهني شعبة اضطرابات تواصل</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rgbClr val="7030A0"/>
                </a:solidFill>
              </a:rPr>
              <a:t>تلعب الذاكرة </a:t>
            </a:r>
            <a:r>
              <a:rPr lang="ar-EG" sz="3600" b="1" dirty="0" err="1" smtClean="0">
                <a:solidFill>
                  <a:srgbClr val="7030A0"/>
                </a:solidFill>
              </a:rPr>
              <a:t>الصدوية</a:t>
            </a:r>
            <a:r>
              <a:rPr lang="ar-EG" sz="3600" b="1" dirty="0" smtClean="0">
                <a:solidFill>
                  <a:srgbClr val="7030A0"/>
                </a:solidFill>
              </a:rPr>
              <a:t> العاملة دورا مهما في مرحلة قبل الإدراكية؛ لأنها تؤثر على مدى تعرف الفرد على المعلومات السمعية، والقدرة على التخزين، تمهيدًا للفهم وإدراك الكلام أو الحروف والأصوات.</a:t>
            </a:r>
          </a:p>
          <a:p>
            <a:pPr algn="justLow"/>
            <a:endParaRPr lang="ar-EG" sz="3600" b="1" dirty="0" smtClean="0">
              <a:solidFill>
                <a:schemeClr val="tx2">
                  <a:lumMod val="60000"/>
                  <a:lumOff val="40000"/>
                </a:schemeClr>
              </a:solidFill>
            </a:endParaRPr>
          </a:p>
          <a:p>
            <a:pPr algn="justLow"/>
            <a:r>
              <a:rPr lang="ar-EG" sz="3600" b="1" dirty="0" smtClean="0">
                <a:solidFill>
                  <a:schemeClr val="tx2">
                    <a:lumMod val="60000"/>
                    <a:lumOff val="40000"/>
                  </a:schemeClr>
                </a:solidFill>
              </a:rPr>
              <a:t>      </a:t>
            </a:r>
            <a:r>
              <a:rPr lang="ar-EG" sz="3600" b="1" dirty="0" smtClean="0">
                <a:solidFill>
                  <a:schemeClr val="tx1">
                    <a:lumMod val="65000"/>
                    <a:lumOff val="35000"/>
                  </a:schemeClr>
                </a:solidFill>
              </a:rPr>
              <a:t>وتمر الكلمة المسموعة بنفس المراحل التي تمر بها </a:t>
            </a:r>
            <a:r>
              <a:rPr lang="ar-EG" sz="3600" b="1" dirty="0" err="1" smtClean="0">
                <a:solidFill>
                  <a:schemeClr val="tx1">
                    <a:lumMod val="65000"/>
                    <a:lumOff val="35000"/>
                  </a:schemeClr>
                </a:solidFill>
              </a:rPr>
              <a:t>الكلمةالمقروءة</a:t>
            </a:r>
            <a:r>
              <a:rPr lang="ar-EG" sz="3600" b="1" dirty="0" smtClean="0">
                <a:solidFill>
                  <a:schemeClr val="tx1">
                    <a:lumMod val="65000"/>
                    <a:lumOff val="35000"/>
                  </a:schemeClr>
                </a:solidFill>
              </a:rPr>
              <a:t> أو الصورة المرئية مع اختلاف العضو المسئول عنها.</a:t>
            </a:r>
            <a:endParaRPr lang="en-US" sz="3600" b="1" dirty="0" smtClean="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16569316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1">
                    <a:lumMod val="65000"/>
                    <a:lumOff val="35000"/>
                  </a:schemeClr>
                </a:solidFill>
              </a:rPr>
              <a:t>   فعند سماع المثير من البيئة الخارجية تصل الكلمة المنطوقة لمراكز عصبية سمعية عبر ألياف العصب السمعي، وتنقلها السيالات إلى مراكز القشرة السمعية.</a:t>
            </a:r>
          </a:p>
          <a:p>
            <a:pPr algn="justLow"/>
            <a:r>
              <a:rPr lang="ar-EG" sz="3600" b="1" dirty="0">
                <a:solidFill>
                  <a:schemeClr val="tx1">
                    <a:lumMod val="65000"/>
                    <a:lumOff val="35000"/>
                  </a:schemeClr>
                </a:solidFill>
              </a:rPr>
              <a:t> </a:t>
            </a:r>
            <a:r>
              <a:rPr lang="ar-EG" sz="3600" b="1" dirty="0" smtClean="0">
                <a:solidFill>
                  <a:schemeClr val="tx1">
                    <a:lumMod val="65000"/>
                    <a:lumOff val="35000"/>
                  </a:schemeClr>
                </a:solidFill>
              </a:rPr>
              <a:t>   ثم يتم ربطها مع مراكز الارتباط لحركات النطق الموجودة في قشرة المخ، لتنبه المراكز الحركية القشرية المجاورة، لتقوم هي الأخرى بدورها في تنبيه العضلات المسئولة عن النطق.</a:t>
            </a:r>
            <a:endParaRPr lang="en-US" sz="3600" b="1" dirty="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16569316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t>إذا وجد مثير ما في البيئة المحيطة، وتم إدراكه سواء بشكل بصري أو سمعي؛ فإن الفرد يقوم </a:t>
            </a:r>
            <a:r>
              <a:rPr lang="ar-EG" sz="3600" b="1" dirty="0" err="1" smtClean="0"/>
              <a:t>باستدخاله</a:t>
            </a:r>
            <a:r>
              <a:rPr lang="ar-EG" sz="3600" b="1" dirty="0" smtClean="0"/>
              <a:t> إلى مركز </a:t>
            </a:r>
            <a:r>
              <a:rPr lang="ar-EG" sz="3600" b="1" dirty="0" err="1" smtClean="0"/>
              <a:t>فيرنيك</a:t>
            </a:r>
            <a:r>
              <a:rPr lang="ar-EG" sz="3600" b="1" dirty="0" smtClean="0"/>
              <a:t> بالقشرة المخية في صورة متكاملة.</a:t>
            </a:r>
          </a:p>
          <a:p>
            <a:pPr algn="justLow">
              <a:lnSpc>
                <a:spcPct val="90000"/>
              </a:lnSpc>
            </a:pPr>
            <a:endParaRPr lang="ar-EG" sz="3600" b="1" dirty="0" smtClean="0"/>
          </a:p>
          <a:p>
            <a:pPr algn="justLow">
              <a:lnSpc>
                <a:spcPct val="90000"/>
              </a:lnSpc>
            </a:pPr>
            <a:r>
              <a:rPr lang="ar-EG" sz="3600" b="1" dirty="0"/>
              <a:t> </a:t>
            </a:r>
            <a:r>
              <a:rPr lang="ar-EG" sz="3600" b="1" dirty="0" smtClean="0"/>
              <a:t>   </a:t>
            </a:r>
            <a:r>
              <a:rPr lang="ar-EG" sz="3600" b="1" dirty="0" smtClean="0">
                <a:solidFill>
                  <a:srgbClr val="00B050"/>
                </a:solidFill>
              </a:rPr>
              <a:t>ثم يتم إرساله إلى مركز </a:t>
            </a:r>
            <a:r>
              <a:rPr lang="ar-EG" sz="3600" b="1" dirty="0" err="1" smtClean="0">
                <a:solidFill>
                  <a:srgbClr val="00B050"/>
                </a:solidFill>
              </a:rPr>
              <a:t>بروكا</a:t>
            </a:r>
            <a:r>
              <a:rPr lang="ar-EG" sz="3600" b="1" dirty="0" smtClean="0">
                <a:solidFill>
                  <a:srgbClr val="00B050"/>
                </a:solidFill>
              </a:rPr>
              <a:t> لترجمته وإعطاء كل صورة أو صوت مدلول معين، حسب الملفات الموجودة لديه سابقًا.</a:t>
            </a:r>
            <a:endParaRPr lang="en-US" sz="3600" b="1" dirty="0">
              <a:solidFill>
                <a:srgbClr val="00B050"/>
              </a:solidFill>
            </a:endParaRPr>
          </a:p>
          <a:p>
            <a:pPr algn="justLow"/>
            <a:endParaRPr lang="ar-EG" sz="3600" b="1" dirty="0" smtClean="0"/>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كيف نفهم الأشياء:</a:t>
            </a:r>
            <a:endParaRPr lang="ar-EG" sz="3600" b="1" dirty="0">
              <a:solidFill>
                <a:schemeClr val="accent6">
                  <a:lumMod val="75000"/>
                </a:schemeClr>
              </a:solidFill>
            </a:endParaRPr>
          </a:p>
        </p:txBody>
      </p:sp>
    </p:spTree>
    <p:extLst>
      <p:ext uri="{BB962C8B-B14F-4D97-AF65-F5344CB8AC3E}">
        <p14:creationId xmlns:p14="http://schemas.microsoft.com/office/powerpoint/2010/main" val="389343393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مستويات معالجة اللغة</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24012201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هناك عدة مستويات لمعالجة اللغة هي: </a:t>
            </a:r>
          </a:p>
          <a:p>
            <a:pPr marL="571500" indent="-571500" algn="justLow">
              <a:lnSpc>
                <a:spcPct val="90000"/>
              </a:lnSpc>
              <a:buFont typeface="Wingdings" pitchFamily="2" charset="2"/>
              <a:buChar char="v"/>
            </a:pPr>
            <a:r>
              <a:rPr lang="ar-EG" sz="3600" b="1" dirty="0" smtClean="0">
                <a:solidFill>
                  <a:srgbClr val="C00000"/>
                </a:solidFill>
              </a:rPr>
              <a:t>  </a:t>
            </a:r>
            <a:r>
              <a:rPr lang="ar-EG" sz="3600" b="1" dirty="0" smtClean="0">
                <a:solidFill>
                  <a:schemeClr val="accent5">
                    <a:lumMod val="75000"/>
                  </a:schemeClr>
                </a:solidFill>
              </a:rPr>
              <a:t>المعالجة الفونولوجية.</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a:solidFill>
                  <a:schemeClr val="accent5">
                    <a:lumMod val="75000"/>
                  </a:schemeClr>
                </a:solidFill>
              </a:rPr>
              <a:t> </a:t>
            </a:r>
            <a:r>
              <a:rPr lang="ar-EG" sz="3600" b="1" dirty="0" smtClean="0">
                <a:solidFill>
                  <a:schemeClr val="accent5">
                    <a:lumMod val="75000"/>
                  </a:schemeClr>
                </a:solidFill>
              </a:rPr>
              <a:t>المعالجة المعجمية.</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smtClean="0">
                <a:solidFill>
                  <a:schemeClr val="accent5">
                    <a:lumMod val="75000"/>
                  </a:schemeClr>
                </a:solidFill>
              </a:rPr>
              <a:t>المعالجة </a:t>
            </a:r>
            <a:r>
              <a:rPr lang="ar-EG" sz="3600" b="1" dirty="0" err="1" smtClean="0">
                <a:solidFill>
                  <a:schemeClr val="accent5">
                    <a:lumMod val="75000"/>
                  </a:schemeClr>
                </a:solidFill>
              </a:rPr>
              <a:t>السينتاكتية</a:t>
            </a:r>
            <a:r>
              <a:rPr lang="ar-EG" sz="3600" b="1" dirty="0" smtClean="0">
                <a:solidFill>
                  <a:schemeClr val="accent5">
                    <a:lumMod val="75000"/>
                  </a:schemeClr>
                </a:solidFill>
              </a:rPr>
              <a:t>.</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smtClean="0">
                <a:solidFill>
                  <a:schemeClr val="accent5">
                    <a:lumMod val="75000"/>
                  </a:schemeClr>
                </a:solidFill>
              </a:rPr>
              <a:t>المعالجة </a:t>
            </a:r>
            <a:r>
              <a:rPr lang="ar-EG" sz="3600" b="1" dirty="0" err="1" smtClean="0">
                <a:solidFill>
                  <a:schemeClr val="accent5">
                    <a:lumMod val="75000"/>
                  </a:schemeClr>
                </a:solidFill>
              </a:rPr>
              <a:t>السيمانتية</a:t>
            </a:r>
            <a:endParaRPr lang="ar-EG" sz="3600" b="1" dirty="0" smtClean="0">
              <a:solidFill>
                <a:schemeClr val="accent5">
                  <a:lumMod val="75000"/>
                </a:schemeClr>
              </a:solidFill>
            </a:endParaRPr>
          </a:p>
          <a:p>
            <a:pPr algn="justLow">
              <a:lnSpc>
                <a:spcPct val="90000"/>
              </a:lnSpc>
            </a:pPr>
            <a:r>
              <a:rPr lang="ar-EG" sz="3600" b="1" dirty="0" smtClean="0">
                <a:solidFill>
                  <a:schemeClr val="accent5">
                    <a:lumMod val="75000"/>
                  </a:schemeClr>
                </a:solidFill>
              </a:rPr>
              <a:t>   </a:t>
            </a:r>
            <a:r>
              <a:rPr lang="ar-EG" sz="3600" b="1" dirty="0" smtClean="0"/>
              <a:t>وفيما يلي عرض لهذه المستويات: </a:t>
            </a:r>
            <a:r>
              <a:rPr lang="ar-SA" sz="3200" b="1" dirty="0" smtClean="0"/>
              <a:t> </a:t>
            </a:r>
            <a:endParaRPr lang="ar-EG" sz="3600" b="1" dirty="0" smtClean="0"/>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مستويات معالجة اللغة</a:t>
            </a:r>
            <a:endParaRPr lang="ar-EG" sz="3600" b="1" dirty="0">
              <a:solidFill>
                <a:schemeClr val="accent6">
                  <a:lumMod val="75000"/>
                </a:schemeClr>
              </a:solidFill>
            </a:endParaRPr>
          </a:p>
        </p:txBody>
      </p:sp>
    </p:spTree>
    <p:extLst>
      <p:ext uri="{BB962C8B-B14F-4D97-AF65-F5344CB8AC3E}">
        <p14:creationId xmlns:p14="http://schemas.microsoft.com/office/powerpoint/2010/main" val="138812610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heel(1)">
                                      <p:cBhvr>
                                        <p:cTn id="28" dur="20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wheel(1)">
                                      <p:cBhvr>
                                        <p:cTn id="33" dur="2000"/>
                                        <p:tgtEl>
                                          <p:spTgt spid="4">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heel(1)">
                                      <p:cBhvr>
                                        <p:cTn id="38"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chemeClr val="tx1"/>
                </a:solidFill>
              </a:rPr>
              <a:t>حتى يحدث معالجة فونولوجية لابد من تحليل الموجات الصوتية إلى أصوات صغيرة، ودمج هذه الأصوات معًا لتكوين كلمة، والربط بين التحليل للحروف، وتكوين الكلمة.</a:t>
            </a:r>
          </a:p>
          <a:p>
            <a:pPr algn="justLow">
              <a:lnSpc>
                <a:spcPct val="90000"/>
              </a:lnSpc>
            </a:pPr>
            <a:r>
              <a:rPr lang="ar-EG" sz="3600" b="1" dirty="0">
                <a:solidFill>
                  <a:schemeClr val="tx1"/>
                </a:solidFill>
              </a:rPr>
              <a:t> </a:t>
            </a:r>
            <a:r>
              <a:rPr lang="ar-EG" sz="3600" b="1" dirty="0" smtClean="0">
                <a:solidFill>
                  <a:schemeClr val="tx1"/>
                </a:solidFill>
              </a:rPr>
              <a:t>   ويطلق عليها فك الشفرة الصوتية، وتعد هذه المهمة من أصعب المهمات؛ لأنها أساس المعالجات الأخرى.</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أولاً: المعالجة الفونولوجية</a:t>
            </a:r>
            <a:endParaRPr lang="ar-EG" sz="3600" b="1" dirty="0">
              <a:solidFill>
                <a:schemeClr val="accent6">
                  <a:lumMod val="75000"/>
                </a:schemeClr>
              </a:solidFill>
            </a:endParaRPr>
          </a:p>
        </p:txBody>
      </p:sp>
    </p:spTree>
    <p:extLst>
      <p:ext uri="{BB962C8B-B14F-4D97-AF65-F5344CB8AC3E}">
        <p14:creationId xmlns:p14="http://schemas.microsoft.com/office/powerpoint/2010/main" val="318468714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rgbClr val="00B050"/>
                </a:solidFill>
              </a:rPr>
              <a:t>تتم خلالها معرفة الكلمة من خلال تحديد خصائص الكلمات، وتحديد الكلمة المناسبة للاستجابة في الموقف.</a:t>
            </a:r>
          </a:p>
          <a:p>
            <a:pPr algn="justLow">
              <a:lnSpc>
                <a:spcPct val="90000"/>
              </a:lnSpc>
            </a:pPr>
            <a:endParaRPr lang="ar-EG" sz="3600" b="1" dirty="0" smtClean="0">
              <a:solidFill>
                <a:srgbClr val="00B050"/>
              </a:solidFill>
            </a:endParaRPr>
          </a:p>
          <a:p>
            <a:pPr algn="justLow">
              <a:lnSpc>
                <a:spcPct val="90000"/>
              </a:lnSpc>
            </a:pPr>
            <a:r>
              <a:rPr lang="ar-EG" sz="3600" b="1" dirty="0">
                <a:solidFill>
                  <a:schemeClr val="tx1"/>
                </a:solidFill>
              </a:rPr>
              <a:t> </a:t>
            </a:r>
            <a:r>
              <a:rPr lang="ar-EG" sz="3600" b="1" dirty="0" smtClean="0">
                <a:solidFill>
                  <a:schemeClr val="tx1"/>
                </a:solidFill>
              </a:rPr>
              <a:t>  والتحقق من أن هذه الكلمة أو الصوت يتناسب مع الموقف والسياق.</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ثانيًا: المعالجة المعجمية:</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rgbClr val="7030A0"/>
                </a:solidFill>
              </a:rPr>
              <a:t>يتم في هذه المرحلة إدراك وفهم اللغة؛ لأن الشخص يفهم ويدرك العلاقات بين الكلمات ليستطيع تكوين جملة مفيدة، ويؤدي ذلك إلى تمثيل لهذه العلاقات وفهم المعنى </a:t>
            </a:r>
            <a:r>
              <a:rPr lang="ar-EG" sz="3600" b="1" dirty="0" err="1" smtClean="0">
                <a:solidFill>
                  <a:srgbClr val="7030A0"/>
                </a:solidFill>
              </a:rPr>
              <a:t>السياقي</a:t>
            </a:r>
            <a:r>
              <a:rPr lang="ar-EG" sz="3600" b="1" dirty="0" smtClean="0">
                <a:solidFill>
                  <a:srgbClr val="7030A0"/>
                </a:solidFill>
              </a:rPr>
              <a:t> للكلمات.</a:t>
            </a:r>
          </a:p>
          <a:p>
            <a:pPr algn="justLow">
              <a:lnSpc>
                <a:spcPct val="90000"/>
              </a:lnSpc>
            </a:pPr>
            <a:r>
              <a:rPr lang="ar-EG" sz="3600" b="1" dirty="0">
                <a:solidFill>
                  <a:srgbClr val="FF0000"/>
                </a:solidFill>
              </a:rPr>
              <a:t> </a:t>
            </a:r>
            <a:r>
              <a:rPr lang="ar-EG" sz="3600" b="1" dirty="0" smtClean="0">
                <a:solidFill>
                  <a:srgbClr val="FF0000"/>
                </a:solidFill>
              </a:rPr>
              <a:t> </a:t>
            </a:r>
            <a:r>
              <a:rPr lang="ar-EG" sz="3600" b="1" dirty="0" smtClean="0">
                <a:solidFill>
                  <a:srgbClr val="002060"/>
                </a:solidFill>
              </a:rPr>
              <a:t>والمعالجة المعجمية </a:t>
            </a:r>
            <a:r>
              <a:rPr lang="ar-EG" sz="3600" b="1" dirty="0" err="1" smtClean="0">
                <a:solidFill>
                  <a:srgbClr val="002060"/>
                </a:solidFill>
              </a:rPr>
              <a:t>والسيمانتية</a:t>
            </a:r>
            <a:r>
              <a:rPr lang="ar-EG" sz="3600" b="1" dirty="0" smtClean="0">
                <a:solidFill>
                  <a:srgbClr val="002060"/>
                </a:solidFill>
              </a:rPr>
              <a:t> تقوم على ما يسمى بالوحدة المعجمية، وترابط الوحدات المعجمية ببعضها يخلق شبكة من العلاقات </a:t>
            </a:r>
            <a:r>
              <a:rPr lang="ar-EG" sz="3600" b="1" dirty="0" err="1" smtClean="0">
                <a:solidFill>
                  <a:srgbClr val="002060"/>
                </a:solidFill>
              </a:rPr>
              <a:t>السيمانتية</a:t>
            </a:r>
            <a:r>
              <a:rPr lang="ar-EG" sz="3600" b="1" dirty="0" smtClean="0">
                <a:solidFill>
                  <a:srgbClr val="002060"/>
                </a:solidFill>
              </a:rPr>
              <a:t> مثل المترادفات والمتضادات والجمع وغيره من تراكيب الجمل.</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ثالثًا: المعالجة </a:t>
            </a:r>
            <a:r>
              <a:rPr lang="ar-EG" sz="3600" b="1" dirty="0" err="1" smtClean="0">
                <a:solidFill>
                  <a:schemeClr val="accent6">
                    <a:lumMod val="75000"/>
                  </a:schemeClr>
                </a:solidFill>
              </a:rPr>
              <a:t>السيمانتية</a:t>
            </a:r>
            <a:r>
              <a:rPr lang="ar-EG" sz="3600" b="1" dirty="0" smtClean="0">
                <a:solidFill>
                  <a:schemeClr val="accent6">
                    <a:lumMod val="75000"/>
                  </a:schemeClr>
                </a:solidFill>
              </a:rPr>
              <a:t>:</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chemeClr val="tx1"/>
                </a:solidFill>
              </a:rPr>
              <a:t>وتعني التحكم في الأسلوب، واستخدام الجمل حسب القواعد النحوية والصوتية، ومن ثم تصل الرسالة في أوضح صورها؛ لأنه </a:t>
            </a:r>
            <a:r>
              <a:rPr lang="ar-EG" sz="3600" b="1" dirty="0">
                <a:solidFill>
                  <a:schemeClr val="tx1"/>
                </a:solidFill>
              </a:rPr>
              <a:t>ل</a:t>
            </a:r>
            <a:r>
              <a:rPr lang="ar-EG" sz="3600" b="1" dirty="0" smtClean="0">
                <a:solidFill>
                  <a:schemeClr val="tx1"/>
                </a:solidFill>
              </a:rPr>
              <a:t>يس كل من تلفظ بالألفاظ فهو مستخدم جيد للغة.</a:t>
            </a:r>
          </a:p>
          <a:p>
            <a:pPr algn="justLow">
              <a:lnSpc>
                <a:spcPct val="90000"/>
              </a:lnSpc>
            </a:pPr>
            <a:r>
              <a:rPr lang="ar-EG" sz="3600" b="1" dirty="0">
                <a:solidFill>
                  <a:schemeClr val="tx1"/>
                </a:solidFill>
              </a:rPr>
              <a:t> </a:t>
            </a:r>
            <a:r>
              <a:rPr lang="ar-EG" sz="3600" b="1" dirty="0" smtClean="0">
                <a:solidFill>
                  <a:schemeClr val="tx1"/>
                </a:solidFill>
              </a:rPr>
              <a:t>    فاستخدام اللغة يعني توظيف كل حرف وكلمة وجملة في المكان والوقت للشخص المناسب.</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رابعًا: المعالجة </a:t>
            </a:r>
            <a:r>
              <a:rPr lang="ar-EG" sz="3600" b="1" dirty="0" err="1" smtClean="0">
                <a:solidFill>
                  <a:schemeClr val="accent6">
                    <a:lumMod val="75000"/>
                  </a:schemeClr>
                </a:solidFill>
              </a:rPr>
              <a:t>السينتاكتية</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أثبت جراح الأعصاب بول </a:t>
            </a:r>
            <a:r>
              <a:rPr lang="ar-EG" sz="3600" b="1" dirty="0" err="1" smtClean="0">
                <a:solidFill>
                  <a:srgbClr val="C00000"/>
                </a:solidFill>
              </a:rPr>
              <a:t>بروكا</a:t>
            </a:r>
            <a:r>
              <a:rPr lang="ar-EG" sz="3600" b="1" dirty="0" smtClean="0">
                <a:solidFill>
                  <a:srgbClr val="C00000"/>
                </a:solidFill>
              </a:rPr>
              <a:t> أننا نتحدث بالنصف الأيسر من المخ أطلق عليها اسم منطقة </a:t>
            </a:r>
            <a:r>
              <a:rPr lang="ar-EG" sz="3600" b="1" dirty="0" err="1" smtClean="0">
                <a:solidFill>
                  <a:srgbClr val="C00000"/>
                </a:solidFill>
              </a:rPr>
              <a:t>بروكا</a:t>
            </a:r>
            <a:r>
              <a:rPr lang="ar-EG" sz="3600" b="1" dirty="0" smtClean="0">
                <a:solidFill>
                  <a:srgbClr val="C00000"/>
                </a:solidFill>
              </a:rPr>
              <a:t>.</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وجاء كارل </a:t>
            </a:r>
            <a:r>
              <a:rPr lang="ar-EG" sz="3600" b="1" dirty="0" err="1" smtClean="0">
                <a:solidFill>
                  <a:srgbClr val="002060"/>
                </a:solidFill>
              </a:rPr>
              <a:t>فيرنيك</a:t>
            </a:r>
            <a:r>
              <a:rPr lang="ar-EG" sz="3600" b="1" dirty="0" smtClean="0">
                <a:solidFill>
                  <a:srgbClr val="002060"/>
                </a:solidFill>
              </a:rPr>
              <a:t> ليشير إلى وجود مناطق أخرى مسئولة عن استقبال اللغة سميت باسم منطقة </a:t>
            </a:r>
            <a:r>
              <a:rPr lang="ar-EG" sz="3600" b="1" dirty="0" err="1" smtClean="0">
                <a:solidFill>
                  <a:srgbClr val="002060"/>
                </a:solidFill>
              </a:rPr>
              <a:t>فيرنيك</a:t>
            </a:r>
            <a:r>
              <a:rPr lang="ar-EG" sz="3600" b="1" dirty="0" smtClean="0">
                <a:solidFill>
                  <a:srgbClr val="002060"/>
                </a:solidFill>
              </a:rPr>
              <a:t>، ويؤكد ذلك وجود العديد من اضطرابات اللغة التي تسببها الصدمات أو الجلطات التي تصيب المناطق المختلفة في النصف الأيسر للمخ.</a:t>
            </a:r>
            <a:endParaRPr lang="en-US" sz="3600" b="1" dirty="0">
              <a:solidFill>
                <a:srgbClr val="002060"/>
              </a:solidFill>
            </a:endParaRPr>
          </a:p>
          <a:p>
            <a:pPr algn="justLow"/>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138812610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معالجة اللغة والكلام</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ويمكن القول بأن النصف الأيسر من المخ يأخذ على عاتقه الوظائف اللغوية والتعبيرية والمنطقية والتحليلية، ويسمى أحيانا بالمخ اللغوي أو اللفظي أو المنطقي أو التحليلي أو الإسنادي أو الرمزي أو السمعي لفظي.</a:t>
            </a:r>
          </a:p>
          <a:p>
            <a:pPr algn="justLow">
              <a:lnSpc>
                <a:spcPct val="90000"/>
              </a:lnSpc>
            </a:pPr>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214365455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أما النصف الأيمن من المخ يتخصص في الوظائف الإدراكية والمكانية والبديهية في الاستجابات والإبداع والموسيقى، فالفص الأيمن يهتم بالكليات والتخيل، ويطلق عليه المخ التنفيذي المكاني البصري أو التراكمي.</a:t>
            </a:r>
          </a:p>
          <a:p>
            <a:pPr algn="justLow">
              <a:lnSpc>
                <a:spcPct val="90000"/>
              </a:lnSpc>
            </a:pPr>
            <a:r>
              <a:rPr lang="ar-EG" sz="3600" b="1" dirty="0">
                <a:solidFill>
                  <a:srgbClr val="002060"/>
                </a:solidFill>
              </a:rPr>
              <a:t> </a:t>
            </a:r>
            <a:r>
              <a:rPr lang="ar-EG" sz="3600" b="1" dirty="0" smtClean="0">
                <a:solidFill>
                  <a:srgbClr val="002060"/>
                </a:solidFill>
              </a:rPr>
              <a:t>   وغالبا من يسيطر عليهم الفص الأيمن يستخدمون اليد اليسرى، وأحيانا تكون قدراتهم مزدوجة إذا ما تم استخدام الفصين الأيمن والأيسر معًا.</a:t>
            </a:r>
          </a:p>
          <a:p>
            <a:pPr algn="justLow">
              <a:lnSpc>
                <a:spcPct val="90000"/>
              </a:lnSpc>
            </a:pPr>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168796455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rgbClr val="FF0000"/>
                </a:solidFill>
              </a:rPr>
              <a:t>      </a:t>
            </a:r>
            <a:r>
              <a:rPr lang="ar-EG" sz="3600" b="1" dirty="0" smtClean="0">
                <a:solidFill>
                  <a:schemeClr val="tx1"/>
                </a:solidFill>
              </a:rPr>
              <a:t>بعد التعرف على الأجهزة المسئولة عن إنتاج اللغة والكلام، كان لابد من التعرف على آلية إنتاج الكلمات والجمل، والتي تمكن الإنسان من التواصل والتفاعل مع العالم المحيط.</a:t>
            </a:r>
          </a:p>
          <a:p>
            <a:pPr algn="justLow"/>
            <a:r>
              <a:rPr lang="ar-EG" sz="3600" b="1" dirty="0">
                <a:solidFill>
                  <a:srgbClr val="FF0000"/>
                </a:solidFill>
              </a:rPr>
              <a:t> </a:t>
            </a:r>
            <a:r>
              <a:rPr lang="ar-EG" sz="3600" b="1" dirty="0" smtClean="0">
                <a:solidFill>
                  <a:srgbClr val="FF0000"/>
                </a:solidFill>
              </a:rPr>
              <a:t>   فقد يتحدث الإنسان بكلمات متراصة لكن ليست لها دلالة وظيفية، وبالتالي فهو يعاني من خلل ما في التخاطب.</a:t>
            </a:r>
            <a:endParaRPr lang="en-US" sz="3600" b="1" dirty="0">
              <a:solidFill>
                <a:schemeClr val="accent6">
                  <a:lumMod val="75000"/>
                </a:schemeClr>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عملية معالجة اللغة والكلام</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002060"/>
                </a:solidFill>
              </a:rPr>
              <a:t>تتم هذه العملية عندما يتم التمثيل والتخزين الحسي من خلال التخزين </a:t>
            </a:r>
            <a:r>
              <a:rPr lang="ar-EG" sz="3600" b="1" dirty="0" err="1" smtClean="0">
                <a:solidFill>
                  <a:srgbClr val="002060"/>
                </a:solidFill>
              </a:rPr>
              <a:t>الأيقوني</a:t>
            </a:r>
            <a:r>
              <a:rPr lang="ar-EG" sz="3600" b="1" dirty="0" smtClean="0">
                <a:solidFill>
                  <a:srgbClr val="002060"/>
                </a:solidFill>
              </a:rPr>
              <a:t> (الذاكرة </a:t>
            </a:r>
            <a:r>
              <a:rPr lang="ar-EG" sz="3600" b="1" dirty="0" err="1" smtClean="0">
                <a:solidFill>
                  <a:srgbClr val="002060"/>
                </a:solidFill>
              </a:rPr>
              <a:t>الأيقونية</a:t>
            </a:r>
            <a:r>
              <a:rPr lang="ar-EG" sz="3600" b="1" dirty="0" smtClean="0">
                <a:solidFill>
                  <a:srgbClr val="002060"/>
                </a:solidFill>
              </a:rPr>
              <a:t> العاملة)، وترتبط هذه الذاكرة بالذاكرة البصرية.</a:t>
            </a:r>
          </a:p>
          <a:p>
            <a:pPr algn="justLow"/>
            <a:endParaRPr lang="ar-EG" sz="3600" b="1" dirty="0" smtClean="0">
              <a:solidFill>
                <a:srgbClr val="002060"/>
              </a:solidFill>
            </a:endParaRPr>
          </a:p>
          <a:p>
            <a:pPr algn="justLow"/>
            <a:endParaRPr lang="ar-EG" sz="3600" b="1" dirty="0" smtClean="0">
              <a:solidFill>
                <a:schemeClr val="accent6"/>
              </a:solidFill>
            </a:endParaRPr>
          </a:p>
          <a:p>
            <a:pPr algn="justLow"/>
            <a:r>
              <a:rPr lang="ar-EG" sz="3600" b="1" dirty="0">
                <a:solidFill>
                  <a:schemeClr val="accent6"/>
                </a:solidFill>
              </a:rPr>
              <a:t> </a:t>
            </a:r>
            <a:r>
              <a:rPr lang="ar-EG" sz="3600" b="1" dirty="0" smtClean="0">
                <a:solidFill>
                  <a:schemeClr val="accent6"/>
                </a:solidFill>
              </a:rPr>
              <a:t>   </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وتعني أننا نخزن المثير ذو الأهمية فقط دون المثيرات </a:t>
            </a:r>
            <a:r>
              <a:rPr lang="ar-EG" sz="3600" b="1" dirty="0" err="1" smtClean="0">
                <a:solidFill>
                  <a:schemeClr val="tx1"/>
                </a:solidFill>
              </a:rPr>
              <a:t>الأخرلى</a:t>
            </a:r>
            <a:r>
              <a:rPr lang="ar-EG" sz="3600" b="1" dirty="0" smtClean="0">
                <a:solidFill>
                  <a:schemeClr val="tx1"/>
                </a:solidFill>
              </a:rPr>
              <a:t>، ويتعلق بالكلمات المنطوقة.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600" b="1" dirty="0" smtClean="0">
                <a:solidFill>
                  <a:schemeClr val="accent6">
                    <a:lumMod val="75000"/>
                  </a:schemeClr>
                </a:solidFill>
              </a:rPr>
              <a:t>المرحلة الأولى: التمثيل قبل الإدراكي</a:t>
            </a:r>
            <a:endParaRPr lang="ar-EG" sz="3600" b="1" dirty="0">
              <a:solidFill>
                <a:schemeClr val="accent6">
                  <a:lumMod val="75000"/>
                </a:schemeClr>
              </a:solidFill>
            </a:endParaRPr>
          </a:p>
        </p:txBody>
      </p:sp>
      <p:sp>
        <p:nvSpPr>
          <p:cNvPr id="5" name="Rectangle 4"/>
          <p:cNvSpPr/>
          <p:nvPr/>
        </p:nvSpPr>
        <p:spPr>
          <a:xfrm>
            <a:off x="1532586" y="3501008"/>
            <a:ext cx="7379462"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200" b="1" dirty="0" smtClean="0">
                <a:solidFill>
                  <a:schemeClr val="accent6">
                    <a:lumMod val="75000"/>
                  </a:schemeClr>
                </a:solidFill>
              </a:rPr>
              <a:t>المرحلة الثانية: التخزين الصدوي السمعي (الذكرة </a:t>
            </a:r>
            <a:r>
              <a:rPr lang="ar-EG" sz="3200" b="1" dirty="0" err="1" smtClean="0">
                <a:solidFill>
                  <a:schemeClr val="accent6">
                    <a:lumMod val="75000"/>
                  </a:schemeClr>
                </a:solidFill>
              </a:rPr>
              <a:t>الصدوية</a:t>
            </a:r>
            <a:r>
              <a:rPr lang="ar-EG" sz="3200" b="1" dirty="0" smtClean="0">
                <a:solidFill>
                  <a:schemeClr val="accent6">
                    <a:lumMod val="75000"/>
                  </a:schemeClr>
                </a:solidFill>
              </a:rPr>
              <a:t> العاملة)</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wheel(1)">
                                      <p:cBhvr>
                                        <p:cTn id="23" dur="20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heel(1)">
                                      <p:cBhvr>
                                        <p:cTn id="28" dur="20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002060"/>
                </a:solidFill>
              </a:rPr>
              <a:t>وهي مرحلة مهمة جدا في تجهيز ومعالجة المعلومات اللغوية؛ لأنه يتم فيها تشفير ما تم تخزينه بالفعل في المراحل السابقة، وتحويله إلى رموز ذات دلالة ومعنى في المخ؛ لتسهيل استدعائه في الوقت المناسب</a:t>
            </a:r>
          </a:p>
          <a:p>
            <a:pPr algn="justLow"/>
            <a:endParaRPr lang="ar-EG" sz="3600" b="1" dirty="0" smtClean="0">
              <a:solidFill>
                <a:srgbClr val="002060"/>
              </a:solidFill>
            </a:endParaRPr>
          </a:p>
          <a:p>
            <a:pPr algn="justLow"/>
            <a:endParaRPr lang="ar-EG" sz="3600" b="1" dirty="0" smtClean="0">
              <a:solidFill>
                <a:srgbClr val="002060"/>
              </a:solidFill>
            </a:endParaRPr>
          </a:p>
          <a:p>
            <a:pPr algn="justLow"/>
            <a:endParaRPr lang="ar-EG" sz="3600" b="1" dirty="0" smtClean="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600" b="1" dirty="0" smtClean="0">
                <a:solidFill>
                  <a:schemeClr val="accent6">
                    <a:lumMod val="75000"/>
                  </a:schemeClr>
                </a:solidFill>
              </a:rPr>
              <a:t>المرحلة الثالثة: التمثيل الإدراكي للغة:</a:t>
            </a:r>
            <a:endParaRPr lang="ar-EG" sz="3600" b="1" dirty="0">
              <a:solidFill>
                <a:schemeClr val="accent6">
                  <a:lumMod val="75000"/>
                </a:schemeClr>
              </a:solidFill>
            </a:endParaRPr>
          </a:p>
        </p:txBody>
      </p:sp>
    </p:spTree>
    <p:extLst>
      <p:ext uri="{BB962C8B-B14F-4D97-AF65-F5344CB8AC3E}">
        <p14:creationId xmlns:p14="http://schemas.microsoft.com/office/powerpoint/2010/main" val="25498350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r>
              <a:rPr lang="ar-EG" sz="3600" b="1" dirty="0" smtClean="0">
                <a:solidFill>
                  <a:schemeClr val="accent6">
                    <a:lumMod val="75000"/>
                  </a:schemeClr>
                </a:solidFill>
              </a:rPr>
              <a:t>تتحرك العين في سلسلة ومضات لحظية صغيرة مع حدوث تثبيت لحظي بين هذه الومضات.</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t>ويتوقف هذا التثبيت على عدة أمور منها:</a:t>
            </a:r>
          </a:p>
          <a:p>
            <a:pPr algn="justLow"/>
            <a:r>
              <a:rPr lang="ar-EG" sz="3600" b="1" dirty="0">
                <a:solidFill>
                  <a:schemeClr val="tx1"/>
                </a:solidFill>
              </a:rPr>
              <a:t> </a:t>
            </a:r>
            <a:r>
              <a:rPr lang="ar-EG" sz="3600" b="1" dirty="0" smtClean="0">
                <a:solidFill>
                  <a:schemeClr val="tx1"/>
                </a:solidFill>
              </a:rPr>
              <a:t>    سهولة المادة المقروءة – مدى ارتباطها بخبرات الفرد السابقة – مصاحبتها لمثيرات بصرية أو سمعية أخرى – مدى عمق الفكرة – ألفة الفرد بالكلمات التي </a:t>
            </a:r>
            <a:r>
              <a:rPr lang="ar-EG" sz="3600" b="1" dirty="0" err="1" smtClean="0">
                <a:solidFill>
                  <a:schemeClr val="tx1"/>
                </a:solidFill>
              </a:rPr>
              <a:t>يقرؤها</a:t>
            </a:r>
            <a:r>
              <a:rPr lang="ar-EG" sz="3600" b="1" dirty="0" smtClean="0">
                <a:solidFill>
                  <a:schemeClr val="tx1"/>
                </a:solidFill>
              </a:rPr>
              <a:t>؛ حتى يسهل تخزين المعلومات اللغوية في المخ في الذاكرة </a:t>
            </a:r>
            <a:r>
              <a:rPr lang="ar-EG" sz="3600" b="1" dirty="0" err="1" smtClean="0">
                <a:solidFill>
                  <a:schemeClr val="tx1"/>
                </a:solidFill>
              </a:rPr>
              <a:t>الأيقونية</a:t>
            </a:r>
            <a:r>
              <a:rPr lang="ar-EG" sz="3600" b="1" dirty="0" smtClean="0">
                <a:solidFill>
                  <a:schemeClr val="tx1"/>
                </a:solidFill>
              </a:rPr>
              <a:t>.</a:t>
            </a:r>
            <a:endParaRPr lang="ar-EG" sz="3600" b="1" dirty="0">
              <a:solidFill>
                <a:schemeClr val="tx1"/>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أثناء القراءة:</a:t>
            </a:r>
            <a:endParaRPr lang="ar-EG" sz="3600" b="1" dirty="0">
              <a:solidFill>
                <a:schemeClr val="accent6">
                  <a:lumMod val="75000"/>
                </a:schemeClr>
              </a:solidFill>
            </a:endParaRPr>
          </a:p>
        </p:txBody>
      </p:sp>
    </p:spTree>
    <p:extLst>
      <p:ext uri="{BB962C8B-B14F-4D97-AF65-F5344CB8AC3E}">
        <p14:creationId xmlns:p14="http://schemas.microsoft.com/office/powerpoint/2010/main" val="5124753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r>
              <a:rPr lang="ar-EG" sz="3600" b="1" dirty="0" smtClean="0">
                <a:solidFill>
                  <a:schemeClr val="tx2">
                    <a:lumMod val="75000"/>
                  </a:schemeClr>
                </a:solidFill>
              </a:rPr>
              <a:t>ويمر تخزين المعلومات البصرية اللغوية بعدة مراحل:</a:t>
            </a:r>
          </a:p>
          <a:p>
            <a:pPr algn="justLow"/>
            <a:r>
              <a:rPr lang="ar-EG" sz="3600" b="1" dirty="0">
                <a:solidFill>
                  <a:schemeClr val="tx2">
                    <a:lumMod val="75000"/>
                  </a:schemeClr>
                </a:solidFill>
              </a:rPr>
              <a:t> </a:t>
            </a:r>
            <a:r>
              <a:rPr lang="ar-EG" sz="3600" b="1" dirty="0" smtClean="0">
                <a:solidFill>
                  <a:schemeClr val="tx2">
                    <a:lumMod val="75000"/>
                  </a:schemeClr>
                </a:solidFill>
              </a:rPr>
              <a:t>- </a:t>
            </a:r>
            <a:r>
              <a:rPr lang="ar-EG" sz="3600" b="1" dirty="0" smtClean="0">
                <a:solidFill>
                  <a:srgbClr val="FF0000"/>
                </a:solidFill>
              </a:rPr>
              <a:t>تسجيل صوت </a:t>
            </a:r>
            <a:r>
              <a:rPr lang="ar-EG" sz="3600" b="1" dirty="0" err="1" smtClean="0">
                <a:solidFill>
                  <a:srgbClr val="FF0000"/>
                </a:solidFill>
              </a:rPr>
              <a:t>الحرف،ثم</a:t>
            </a:r>
            <a:r>
              <a:rPr lang="ar-EG" sz="3600" b="1" dirty="0" smtClean="0">
                <a:solidFill>
                  <a:srgbClr val="FF0000"/>
                </a:solidFill>
              </a:rPr>
              <a:t> تسجيل الكلمة، وتحتفظ الذاكرة بالمثير الأصلي البصري حتى بعد اختفائه، ويتم ذلك عبر السيالات التي تصل من منطقة الإبصار في الفص </a:t>
            </a:r>
            <a:r>
              <a:rPr lang="ar-EG" sz="3600" b="1" dirty="0" err="1" smtClean="0">
                <a:solidFill>
                  <a:srgbClr val="FF0000"/>
                </a:solidFill>
              </a:rPr>
              <a:t>المؤخري</a:t>
            </a:r>
            <a:r>
              <a:rPr lang="ar-EG" sz="3600" b="1" dirty="0" smtClean="0">
                <a:solidFill>
                  <a:srgbClr val="FF0000"/>
                </a:solidFill>
              </a:rPr>
              <a:t> إلى منطقة </a:t>
            </a:r>
            <a:r>
              <a:rPr lang="ar-EG" sz="3600" b="1" dirty="0" err="1" smtClean="0">
                <a:solidFill>
                  <a:srgbClr val="FF0000"/>
                </a:solidFill>
              </a:rPr>
              <a:t>فيرنيك</a:t>
            </a:r>
            <a:r>
              <a:rPr lang="ar-EG" sz="3600" b="1" dirty="0" smtClean="0">
                <a:solidFill>
                  <a:srgbClr val="FF0000"/>
                </a:solidFill>
              </a:rPr>
              <a:t> المسئولة عن الاستقبال في المخ.</a:t>
            </a:r>
          </a:p>
          <a:p>
            <a:pPr algn="justLow"/>
            <a:r>
              <a:rPr lang="ar-EG" sz="3600" b="1" dirty="0">
                <a:solidFill>
                  <a:srgbClr val="FF0000"/>
                </a:solidFill>
              </a:rPr>
              <a:t> </a:t>
            </a:r>
            <a:r>
              <a:rPr lang="ar-EG" sz="3600" b="1" dirty="0" smtClean="0">
                <a:solidFill>
                  <a:srgbClr val="FF0000"/>
                </a:solidFill>
              </a:rPr>
              <a:t>    </a:t>
            </a:r>
            <a:r>
              <a:rPr lang="ar-EG" sz="3600" b="1" dirty="0" smtClean="0">
                <a:solidFill>
                  <a:srgbClr val="002060"/>
                </a:solidFill>
              </a:rPr>
              <a:t>ثم منطقة </a:t>
            </a:r>
            <a:r>
              <a:rPr lang="ar-EG" sz="3600" b="1" dirty="0" err="1" smtClean="0">
                <a:solidFill>
                  <a:srgbClr val="002060"/>
                </a:solidFill>
              </a:rPr>
              <a:t>بروكا</a:t>
            </a:r>
            <a:r>
              <a:rPr lang="ar-EG" sz="3600" b="1" dirty="0" smtClean="0">
                <a:solidFill>
                  <a:srgbClr val="002060"/>
                </a:solidFill>
              </a:rPr>
              <a:t> المسئولة عن ترجمة ما تم استقباله استعدادًا لتنسيق حركات العضلات اللازمة للنطق أو الكتابة، أي الاستجابة المناسبة لما تم قراءته أو مشاهدته.</a:t>
            </a:r>
          </a:p>
          <a:p>
            <a:pPr algn="justLow"/>
            <a:r>
              <a:rPr lang="ar-EG" sz="3600" b="1" dirty="0">
                <a:solidFill>
                  <a:srgbClr val="FF0000"/>
                </a:solidFill>
              </a:rPr>
              <a:t> </a:t>
            </a:r>
            <a:r>
              <a:rPr lang="ar-EG" sz="3600" b="1" dirty="0" smtClean="0">
                <a:solidFill>
                  <a:srgbClr val="FF0000"/>
                </a:solidFill>
              </a:rPr>
              <a:t>  </a:t>
            </a:r>
            <a:endParaRPr lang="ar-EG" sz="3600" b="1" dirty="0">
              <a:solidFill>
                <a:srgbClr val="FF0000"/>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ماذا يحدث أثناء القراءة:</a:t>
            </a:r>
            <a:endParaRPr lang="ar-EG" sz="3600" b="1" dirty="0">
              <a:solidFill>
                <a:schemeClr val="accent6">
                  <a:lumMod val="75000"/>
                </a:schemeClr>
              </a:solidFill>
            </a:endParaRPr>
          </a:p>
        </p:txBody>
      </p:sp>
    </p:spTree>
    <p:extLst>
      <p:ext uri="{BB962C8B-B14F-4D97-AF65-F5344CB8AC3E}">
        <p14:creationId xmlns:p14="http://schemas.microsoft.com/office/powerpoint/2010/main" val="29669827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rgbClr val="7030A0"/>
                </a:solidFill>
              </a:rPr>
              <a:t>تلعب الذاكرة </a:t>
            </a:r>
            <a:r>
              <a:rPr lang="ar-EG" sz="3600" b="1" dirty="0" err="1" smtClean="0">
                <a:solidFill>
                  <a:srgbClr val="7030A0"/>
                </a:solidFill>
              </a:rPr>
              <a:t>الصدوية</a:t>
            </a:r>
            <a:r>
              <a:rPr lang="ar-EG" sz="3600" b="1" dirty="0" smtClean="0">
                <a:solidFill>
                  <a:srgbClr val="7030A0"/>
                </a:solidFill>
              </a:rPr>
              <a:t> العاملة دورا مهما في مرحلة قبل الإدراكية؛ لأنها تؤثر على مدى تعرف الفرد على المعلومات السمعية، والقدرة على التخزين، تمهيدًا للفهم وإدراك الكلام أو الحروف والأصوات.</a:t>
            </a:r>
          </a:p>
          <a:p>
            <a:pPr algn="justLow"/>
            <a:endParaRPr lang="ar-EG" sz="3600" b="1" dirty="0" smtClean="0">
              <a:solidFill>
                <a:schemeClr val="tx2">
                  <a:lumMod val="60000"/>
                  <a:lumOff val="40000"/>
                </a:schemeClr>
              </a:solidFill>
            </a:endParaRPr>
          </a:p>
          <a:p>
            <a:pPr algn="justLow"/>
            <a:r>
              <a:rPr lang="ar-EG" sz="3600" b="1" dirty="0" smtClean="0">
                <a:solidFill>
                  <a:schemeClr val="tx2">
                    <a:lumMod val="60000"/>
                    <a:lumOff val="40000"/>
                  </a:schemeClr>
                </a:solidFill>
              </a:rPr>
              <a:t>      </a:t>
            </a:r>
            <a:r>
              <a:rPr lang="ar-EG" sz="3600" b="1" dirty="0" smtClean="0">
                <a:solidFill>
                  <a:schemeClr val="tx1">
                    <a:lumMod val="65000"/>
                    <a:lumOff val="35000"/>
                  </a:schemeClr>
                </a:solidFill>
              </a:rPr>
              <a:t>وتمر الكلمة المسموعة بنفس المراحل التي تمر بها </a:t>
            </a:r>
            <a:r>
              <a:rPr lang="ar-EG" sz="3600" b="1" dirty="0" err="1" smtClean="0">
                <a:solidFill>
                  <a:schemeClr val="tx1">
                    <a:lumMod val="65000"/>
                    <a:lumOff val="35000"/>
                  </a:schemeClr>
                </a:solidFill>
              </a:rPr>
              <a:t>الكلمةالمقروءة</a:t>
            </a:r>
            <a:r>
              <a:rPr lang="ar-EG" sz="3600" b="1" dirty="0" smtClean="0">
                <a:solidFill>
                  <a:schemeClr val="tx1">
                    <a:lumMod val="65000"/>
                    <a:lumOff val="35000"/>
                  </a:schemeClr>
                </a:solidFill>
              </a:rPr>
              <a:t> أو الصورة المرئية مع اختلاف العضو المسئول عنها.</a:t>
            </a:r>
            <a:endParaRPr lang="en-US" sz="3600" b="1" dirty="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998</Words>
  <Application>Microsoft Office PowerPoint</Application>
  <PresentationFormat>On-screen Show (4:3)</PresentationFormat>
  <Paragraphs>117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269</cp:revision>
  <dcterms:created xsi:type="dcterms:W3CDTF">2014-07-12T08:41:45Z</dcterms:created>
  <dcterms:modified xsi:type="dcterms:W3CDTF">2020-03-25T11:01:57Z</dcterms:modified>
</cp:coreProperties>
</file>